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7" r:id="rId1"/>
  </p:sldMasterIdLst>
  <p:notesMasterIdLst>
    <p:notesMasterId r:id="rId30"/>
  </p:notesMasterIdLst>
  <p:sldIdLst>
    <p:sldId id="256" r:id="rId2"/>
    <p:sldId id="258" r:id="rId3"/>
    <p:sldId id="280" r:id="rId4"/>
    <p:sldId id="281" r:id="rId5"/>
    <p:sldId id="282" r:id="rId6"/>
    <p:sldId id="302" r:id="rId7"/>
    <p:sldId id="328" r:id="rId8"/>
    <p:sldId id="329" r:id="rId9"/>
    <p:sldId id="330" r:id="rId10"/>
    <p:sldId id="312" r:id="rId11"/>
    <p:sldId id="327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13" r:id="rId24"/>
    <p:sldId id="297" r:id="rId25"/>
    <p:sldId id="298" r:id="rId26"/>
    <p:sldId id="299" r:id="rId27"/>
    <p:sldId id="326" r:id="rId28"/>
    <p:sldId id="300" r:id="rId2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Hind Vadodara Light" panose="02000000000000000000" pitchFamily="2" charset="0"/>
      <p:regular r:id="rId39"/>
      <p:bold r:id="rId40"/>
    </p:embeddedFont>
    <p:embeddedFont>
      <p:font typeface="Raleway" pitchFamily="2" charset="-93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  <p:embeddedFont>
      <p:font typeface="Teko Light" panose="020B0604020202020204" charset="0"/>
      <p:regular r:id="rId47"/>
      <p:bold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WSiEzZ0PMyjo9RXJz8GD6Y+u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0248" autoAdjust="0"/>
  </p:normalViewPr>
  <p:slideViewPr>
    <p:cSldViewPr snapToGrid="0">
      <p:cViewPr varScale="1">
        <p:scale>
          <a:sx n="114" d="100"/>
          <a:sy n="114" d="100"/>
        </p:scale>
        <p:origin x="744" y="102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7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92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3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9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8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136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279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74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007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00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39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921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262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0606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" name="Google Shape;28;p4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632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4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331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13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188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9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509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1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61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0522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2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05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67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441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34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25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3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538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81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9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6" r:id="rId18"/>
    <p:sldLayoutId id="2147483891" r:id="rId19"/>
    <p:sldLayoutId id="2147483894" r:id="rId20"/>
    <p:sldLayoutId id="2147483895" r:id="rId21"/>
    <p:sldLayoutId id="2147483897" r:id="rId22"/>
    <p:sldLayoutId id="2147483898" r:id="rId23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randinhdongkhanh/Nhom50_Rekognition/blob/main/Tutorial_Images/9.png?raw=tru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vi/s3/" TargetMode="External"/><Relationship Id="rId3" Type="http://schemas.openxmlformats.org/officeDocument/2006/relationships/hyperlink" Target="https://aws.amazon.com/vi/rekognition" TargetMode="External"/><Relationship Id="rId7" Type="http://schemas.openxmlformats.org/officeDocument/2006/relationships/hyperlink" Target="https://pypi.org/project/boto3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ython.org/about/apps/" TargetMode="External"/><Relationship Id="rId5" Type="http://schemas.openxmlformats.org/officeDocument/2006/relationships/hyperlink" Target="https://docs.python.org/3/library/os.html?highlight=os#module-os" TargetMode="External"/><Relationship Id="rId4" Type="http://schemas.openxmlformats.org/officeDocument/2006/relationships/hyperlink" Target="https://docs.python.org/3/library/tkinter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2475996" y="151126"/>
            <a:ext cx="4180500" cy="98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vi-VN" dirty="0"/>
              <a:t>Báo cáo</a:t>
            </a:r>
            <a:r>
              <a:rPr lang="en-US" dirty="0"/>
              <a:t> </a:t>
            </a:r>
            <a:r>
              <a:rPr lang="vi-VN" dirty="0"/>
              <a:t>Cuối kì</a:t>
            </a:r>
            <a:endParaRPr dirty="0"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1293456" y="1862787"/>
            <a:ext cx="6545580" cy="78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20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0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sv-SE" sz="20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Tìm hiểu Amazon Rekognition</a:t>
            </a:r>
            <a:r>
              <a:rPr lang="vi-VN" sz="20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- VIẾT ỨNG DỤNG MINH HỌA</a:t>
            </a:r>
            <a:endParaRPr lang="sv-SE" sz="20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sv-S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866395" y="1021291"/>
            <a:ext cx="5399702" cy="84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</a:pP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Môn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học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: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Điện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toán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đám</a:t>
            </a:r>
            <a:r>
              <a:rPr lang="en-US" sz="4400" b="1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 </a:t>
            </a:r>
            <a:r>
              <a:rPr lang="en-US" sz="4400" b="1" i="0" u="none" strike="noStrike" cap="none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eko Light"/>
                <a:ea typeface="Teko Light"/>
                <a:cs typeface="Teko Light"/>
                <a:sym typeface="Teko Light"/>
              </a:rPr>
              <a:t>mây</a:t>
            </a:r>
            <a:endParaRPr sz="4400" b="1" i="0" u="none" strike="noStrike" cap="none" dirty="0">
              <a:solidFill>
                <a:schemeClr val="accent4">
                  <a:lumMod val="20000"/>
                  <a:lumOff val="80000"/>
                </a:schemeClr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85333" y="2784298"/>
            <a:ext cx="3553946" cy="5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</a:pPr>
            <a:r>
              <a:rPr lang="en-US" sz="1600" b="1" i="0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GVHD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vi-VN" sz="16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Huỳnh Xuân Phụng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4039279" y="2784298"/>
            <a:ext cx="490817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  <a:sym typeface="Arial"/>
              </a:rPr>
              <a:t>Nhóm 50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20110503 Trần Đình Đông Khánh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20110564 Đào Ngọc Thạch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20110536 Trần Trung Phát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6D64-6528-94DE-9220-47904CA9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343" y="375144"/>
            <a:ext cx="6571060" cy="530223"/>
          </a:xfrm>
        </p:spPr>
        <p:txBody>
          <a:bodyPr/>
          <a:lstStyle/>
          <a:p>
            <a:pPr marR="0" lvl="0">
              <a:spcBef>
                <a:spcPts val="590"/>
              </a:spcBef>
              <a:spcAft>
                <a:spcPts val="600"/>
              </a:spcAft>
            </a:pPr>
            <a:r>
              <a:rPr lang="vi-V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 đồ hoạt động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EDDAB-B388-BCF6-DFDA-67E0B2E8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8" y="905367"/>
            <a:ext cx="7457813" cy="41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6D64-6528-94DE-9220-47904CA9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05" y="375144"/>
            <a:ext cx="6571060" cy="530223"/>
          </a:xfrm>
        </p:spPr>
        <p:txBody>
          <a:bodyPr/>
          <a:lstStyle/>
          <a:p>
            <a:r>
              <a:rPr lang="vi-VN" dirty="0"/>
              <a:t>Xây dựng ứng dụng</a:t>
            </a:r>
            <a:endParaRPr lang="en-US" dirty="0"/>
          </a:p>
        </p:txBody>
      </p:sp>
      <p:pic>
        <p:nvPicPr>
          <p:cNvPr id="3" name="Picture 2" descr="alt text">
            <a:hlinkClick r:id="rId2" tgtFrame="&quot;_blank&quot;"/>
            <a:extLst>
              <a:ext uri="{FF2B5EF4-FFF2-40B4-BE49-F238E27FC236}">
                <a16:creationId xmlns:a16="http://schemas.microsoft.com/office/drawing/2014/main" id="{95029729-63BC-BE3C-23DD-8B61A2AA5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t="3929" r="21257" b="11963"/>
          <a:stretch/>
        </p:blipFill>
        <p:spPr bwMode="auto">
          <a:xfrm>
            <a:off x="3715637" y="1190672"/>
            <a:ext cx="5071745" cy="3952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E8918-3A94-967C-C532-764611FD6A8E}"/>
              </a:ext>
            </a:extLst>
          </p:cNvPr>
          <p:cNvSpPr txBox="1"/>
          <p:nvPr/>
        </p:nvSpPr>
        <p:spPr>
          <a:xfrm>
            <a:off x="289249" y="1830746"/>
            <a:ext cx="32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590"/>
              </a:spcBef>
              <a:spcAft>
                <a:spcPts val="6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giao diện ứng dụng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3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3E31B7-67D6-FF20-4B03-A6F7519A0524}"/>
              </a:ext>
            </a:extLst>
          </p:cNvPr>
          <p:cNvSpPr txBox="1"/>
          <p:nvPr/>
        </p:nvSpPr>
        <p:spPr>
          <a:xfrm>
            <a:off x="111967" y="1700233"/>
            <a:ext cx="493589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 dụng các thư viện tkinter, tk để xây dựng giao diện, filedialog dùng để mở hộp thoại chọn file, scrolledText để tạo hộp văn bản với thanh cuộn dọc.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 là thư viện hình ảnh của python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 os cung cấp các thao tác với hệ điều hành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 viện json cung cấp thao tác với dữ liệu dạng json</a:t>
            </a:r>
          </a:p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Boto3 để sử dụng dịch vụ aws trong ứng dụng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EE2A3-68C3-67DC-446A-DD6F6CC1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672" y="1700233"/>
            <a:ext cx="3543300" cy="1920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D7B81-AB3A-A1AD-A0EF-6F0DCA24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71" y="3620278"/>
            <a:ext cx="3543299" cy="6001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C42C219-0B2D-2DEC-6CA3-4BE1FC86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24" y="392840"/>
            <a:ext cx="6571060" cy="530223"/>
          </a:xfrm>
        </p:spPr>
        <p:txBody>
          <a:bodyPr/>
          <a:lstStyle/>
          <a:p>
            <a:r>
              <a:rPr lang="vi-VN" dirty="0"/>
              <a:t>Xây dựng ứng 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9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4F7-E1F5-DD4D-C329-70D92108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467" y="375142"/>
            <a:ext cx="3346053" cy="530223"/>
          </a:xfrm>
        </p:spPr>
        <p:txBody>
          <a:bodyPr/>
          <a:lstStyle/>
          <a:p>
            <a:r>
              <a:rPr lang="vi-VN" b="1" dirty="0"/>
              <a:t>Xây dựng ứng dụng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291FA-119B-3ACB-983D-9F7436FD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905367"/>
            <a:ext cx="1875453" cy="4238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A9BA4B-A09C-1A45-C549-0D42AEC8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96" y="905366"/>
            <a:ext cx="5034078" cy="2091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7FB2D-7236-2B9E-F542-B696EEF6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95" y="2997350"/>
            <a:ext cx="5034079" cy="2146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CF3F1-F524-E6E9-8027-6424D6CC50A6}"/>
              </a:ext>
            </a:extLst>
          </p:cNvPr>
          <p:cNvSpPr txBox="1"/>
          <p:nvPr/>
        </p:nvSpPr>
        <p:spPr>
          <a:xfrm>
            <a:off x="0" y="1964853"/>
            <a:ext cx="202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kích thước của giao diện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F5C04-E5ED-B61E-3571-BADAF48E8505}"/>
              </a:ext>
            </a:extLst>
          </p:cNvPr>
          <p:cNvSpPr txBox="1"/>
          <p:nvPr/>
        </p:nvSpPr>
        <p:spPr>
          <a:xfrm>
            <a:off x="0" y="2899426"/>
            <a:ext cx="2024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class tạo giao diện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9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4F7-E1F5-DD4D-C329-70D92108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05" y="375144"/>
            <a:ext cx="6571060" cy="530223"/>
          </a:xfrm>
        </p:spPr>
        <p:txBody>
          <a:bodyPr/>
          <a:lstStyle/>
          <a:p>
            <a:r>
              <a:rPr lang="vi-VN" dirty="0"/>
              <a:t>Xây dựng ứng dụng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CF3F1-F524-E6E9-8027-6424D6CC50A6}"/>
              </a:ext>
            </a:extLst>
          </p:cNvPr>
          <p:cNvSpPr txBox="1"/>
          <p:nvPr/>
        </p:nvSpPr>
        <p:spPr>
          <a:xfrm>
            <a:off x="-58894" y="1925419"/>
            <a:ext cx="202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 thao tác nút upload_img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F8564-E1F7-6EFC-2CAA-E6C85745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71"/>
          <a:stretch/>
        </p:blipFill>
        <p:spPr bwMode="auto">
          <a:xfrm>
            <a:off x="2412006" y="1284024"/>
            <a:ext cx="6169445" cy="1833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45902-A21D-B16A-3ECB-C84387C6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6" y="3117714"/>
            <a:ext cx="6169445" cy="19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4F7-E1F5-DD4D-C329-70D92108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4" y="580418"/>
            <a:ext cx="4173907" cy="530223"/>
          </a:xfrm>
        </p:spPr>
        <p:txBody>
          <a:bodyPr/>
          <a:lstStyle/>
          <a:p>
            <a:r>
              <a:rPr lang="vi-VN" b="1" dirty="0"/>
              <a:t>Xây dựng ứng dụng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F5C04-E5ED-B61E-3571-BADAF48E8505}"/>
              </a:ext>
            </a:extLst>
          </p:cNvPr>
          <p:cNvSpPr txBox="1"/>
          <p:nvPr/>
        </p:nvSpPr>
        <p:spPr>
          <a:xfrm>
            <a:off x="297425" y="1860216"/>
            <a:ext cx="3685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 thao tác khi ấn nút detect_label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55AB8-3CA4-2114-2FE3-736942B2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29" y="356483"/>
            <a:ext cx="4236985" cy="47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4F7-E1F5-DD4D-C329-70D92108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5" y="580418"/>
            <a:ext cx="1978090" cy="530223"/>
          </a:xfrm>
        </p:spPr>
        <p:txBody>
          <a:bodyPr/>
          <a:lstStyle/>
          <a:p>
            <a:r>
              <a:rPr lang="vi-VN" dirty="0"/>
              <a:t>Xây dựng ứng dụng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B5C82-A052-E60A-DBCD-E6659D7CA90A}"/>
              </a:ext>
            </a:extLst>
          </p:cNvPr>
          <p:cNvSpPr txBox="1"/>
          <p:nvPr/>
        </p:nvSpPr>
        <p:spPr>
          <a:xfrm>
            <a:off x="274099" y="2011327"/>
            <a:ext cx="4163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 thao tác các nút detect_labels, dectec_text, facial_analysis.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58737-CCAD-D7D3-8A05-D822D58D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6483"/>
            <a:ext cx="3842158" cy="47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E4536-5D4A-0AB1-70A0-E3C897297CD9}"/>
              </a:ext>
            </a:extLst>
          </p:cNvPr>
          <p:cNvSpPr txBox="1"/>
          <p:nvPr/>
        </p:nvSpPr>
        <p:spPr>
          <a:xfrm>
            <a:off x="0" y="2375458"/>
            <a:ext cx="32717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 đưa các thông tin để tạo client, s3, dyna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odb, các thông tin khác như bucketname, table, partion_key, collection_id.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92075-C13F-7786-6BE6-9AE49934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01" y="876279"/>
            <a:ext cx="4877435" cy="1162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5CF547-50A1-4443-9338-2E62E046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01" y="3791234"/>
            <a:ext cx="5592660" cy="118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649FE-76BF-A26E-80DC-F865A245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01" y="2150728"/>
            <a:ext cx="251015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1BDA0-46DA-9F52-6560-FEC66716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87" y="1811685"/>
            <a:ext cx="5293381" cy="2866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9A752-9055-7380-802C-C1D5E9D28A80}"/>
              </a:ext>
            </a:extLst>
          </p:cNvPr>
          <p:cNvSpPr txBox="1"/>
          <p:nvPr/>
        </p:nvSpPr>
        <p:spPr>
          <a:xfrm>
            <a:off x="245493" y="2232542"/>
            <a:ext cx="3465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 cung cấp sẵn của AWS (chỉ nhận điện được người có trong CSDL)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35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A7F10-7DDB-F949-D013-8AB1FBC9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02" y="1915160"/>
            <a:ext cx="4295775" cy="2837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4B51D-17CB-571E-3661-95EB75ED06CD}"/>
              </a:ext>
            </a:extLst>
          </p:cNvPr>
          <p:cNvSpPr txBox="1"/>
          <p:nvPr/>
        </p:nvSpPr>
        <p:spPr>
          <a:xfrm>
            <a:off x="184484" y="1925419"/>
            <a:ext cx="4130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 so sánh khuôn mặt cung cấp sẵn của AWS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Amazon Rekognition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ử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Rekognition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3"/>
          <p:cNvSpPr txBox="1">
            <a:spLocks noGrp="1"/>
          </p:cNvSpPr>
          <p:nvPr>
            <p:ph type="ctrTitle" idx="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3"/>
          <p:cNvSpPr txBox="1">
            <a:spLocks noGrp="1"/>
          </p:cNvSpPr>
          <p:nvPr>
            <p:ph type="ctrTitle" idx="15"/>
          </p:nvPr>
        </p:nvSpPr>
        <p:spPr>
          <a:xfrm flipH="1">
            <a:off x="3345450" y="336485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C068A-0BDB-3212-3BC8-8FCB63160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45" y="862598"/>
            <a:ext cx="4336415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19511-4896-559B-4FC5-D017DCA8126F}"/>
              </a:ext>
            </a:extLst>
          </p:cNvPr>
          <p:cNvSpPr txBox="1"/>
          <p:nvPr/>
        </p:nvSpPr>
        <p:spPr>
          <a:xfrm>
            <a:off x="326340" y="2445290"/>
            <a:ext cx="379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sánh khuôn mặt với các ảnh lấy từ S3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6B90A-15F4-94B6-E8B8-7AA8F88E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82" y="753979"/>
            <a:ext cx="4264660" cy="4124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F11B2-7C36-DFF6-47D1-384753A710ED}"/>
              </a:ext>
            </a:extLst>
          </p:cNvPr>
          <p:cNvSpPr txBox="1"/>
          <p:nvPr/>
        </p:nvSpPr>
        <p:spPr>
          <a:xfrm>
            <a:off x="288758" y="2167372"/>
            <a:ext cx="4106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 nhóm tự tạo để nhận diện những người không có trong danh sách của AWS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EF9ED-1C4C-1DBB-D0F6-C3C2E283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58" y="465556"/>
            <a:ext cx="6571060" cy="530223"/>
          </a:xfrm>
        </p:spPr>
        <p:txBody>
          <a:bodyPr/>
          <a:lstStyle/>
          <a:p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trình chính và các hàm Rekognition</a:t>
            </a:r>
            <a:b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689DC-EDB3-2179-964F-EB424FB6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8" y="3581400"/>
            <a:ext cx="4314825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4AE07-311A-83D7-F415-D955A05A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73" y="1752600"/>
            <a:ext cx="4305300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E6E0F-D221-8A9A-8C29-EA42B6744F66}"/>
              </a:ext>
            </a:extLst>
          </p:cNvPr>
          <p:cNvSpPr txBox="1"/>
          <p:nvPr/>
        </p:nvSpPr>
        <p:spPr>
          <a:xfrm>
            <a:off x="-64630" y="2202418"/>
            <a:ext cx="4828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59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 diện chữ, vật thể, phân tích khuôn mặt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6D64-6528-94DE-9220-47904CA9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công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D81C75-C48D-7D45-4AC1-E9C6A3B19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52865"/>
              </p:ext>
            </p:extLst>
          </p:nvPr>
        </p:nvGraphicFramePr>
        <p:xfrm>
          <a:off x="603848" y="1742537"/>
          <a:ext cx="7841411" cy="31831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{21E4AEA4-8DFA-4A89-87EB-49C32662AFE0}</a:tableStyleId>
              </a:tblPr>
              <a:tblGrid>
                <a:gridCol w="793249">
                  <a:extLst>
                    <a:ext uri="{9D8B030D-6E8A-4147-A177-3AD203B41FA5}">
                      <a16:colId xmlns:a16="http://schemas.microsoft.com/office/drawing/2014/main" val="981166855"/>
                    </a:ext>
                  </a:extLst>
                </a:gridCol>
                <a:gridCol w="2037840">
                  <a:extLst>
                    <a:ext uri="{9D8B030D-6E8A-4147-A177-3AD203B41FA5}">
                      <a16:colId xmlns:a16="http://schemas.microsoft.com/office/drawing/2014/main" val="774383346"/>
                    </a:ext>
                  </a:extLst>
                </a:gridCol>
                <a:gridCol w="3397465">
                  <a:extLst>
                    <a:ext uri="{9D8B030D-6E8A-4147-A177-3AD203B41FA5}">
                      <a16:colId xmlns:a16="http://schemas.microsoft.com/office/drawing/2014/main" val="3653660889"/>
                    </a:ext>
                  </a:extLst>
                </a:gridCol>
                <a:gridCol w="1612857">
                  <a:extLst>
                    <a:ext uri="{9D8B030D-6E8A-4147-A177-3AD203B41FA5}">
                      <a16:colId xmlns:a16="http://schemas.microsoft.com/office/drawing/2014/main" val="2455640967"/>
                    </a:ext>
                  </a:extLst>
                </a:gridCol>
              </a:tblGrid>
              <a:tr h="795448">
                <a:tc>
                  <a:txBody>
                    <a:bodyPr/>
                    <a:lstStyle/>
                    <a:p>
                      <a:pPr marL="151130" marR="155575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 spc="-25" dirty="0">
                          <a:effectLst/>
                          <a:latin typeface="+mj-lt"/>
                        </a:rPr>
                        <a:t>TT</a:t>
                      </a:r>
                      <a:endParaRPr lang="en-US" sz="13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2895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Tên</a:t>
                      </a:r>
                      <a:r>
                        <a:rPr lang="vi-VN" sz="1300" spc="-15" dirty="0">
                          <a:effectLst/>
                          <a:latin typeface="+mj-lt"/>
                        </a:rPr>
                        <a:t> </a:t>
                      </a:r>
                      <a:r>
                        <a:rPr lang="vi-VN" sz="1300" dirty="0">
                          <a:effectLst/>
                          <a:latin typeface="+mj-lt"/>
                        </a:rPr>
                        <a:t>sinh</a:t>
                      </a:r>
                      <a:r>
                        <a:rPr lang="vi-VN" sz="1300" spc="-15" dirty="0">
                          <a:effectLst/>
                          <a:latin typeface="+mj-lt"/>
                        </a:rPr>
                        <a:t> </a:t>
                      </a:r>
                      <a:r>
                        <a:rPr lang="vi-VN" sz="1300" spc="-20" dirty="0">
                          <a:effectLst/>
                          <a:latin typeface="+mj-lt"/>
                        </a:rPr>
                        <a:t>viên</a:t>
                      </a:r>
                      <a:endParaRPr lang="en-US" sz="13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326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>
                          <a:effectLst/>
                          <a:latin typeface="+mj-lt"/>
                        </a:rPr>
                        <a:t>Mô</a:t>
                      </a:r>
                      <a:r>
                        <a:rPr lang="vi-VN" sz="1300" spc="-5">
                          <a:effectLst/>
                          <a:latin typeface="+mj-lt"/>
                        </a:rPr>
                        <a:t> </a:t>
                      </a:r>
                      <a:r>
                        <a:rPr lang="vi-VN" sz="1300">
                          <a:effectLst/>
                          <a:latin typeface="+mj-lt"/>
                        </a:rPr>
                        <a:t>tả</a:t>
                      </a:r>
                      <a:r>
                        <a:rPr lang="vi-VN" sz="1300" spc="-5">
                          <a:effectLst/>
                          <a:latin typeface="+mj-lt"/>
                        </a:rPr>
                        <a:t> </a:t>
                      </a:r>
                      <a:r>
                        <a:rPr lang="vi-VN" sz="1300">
                          <a:effectLst/>
                          <a:latin typeface="+mj-lt"/>
                        </a:rPr>
                        <a:t>công</a:t>
                      </a:r>
                      <a:r>
                        <a:rPr lang="vi-VN" sz="1300" spc="-5">
                          <a:effectLst/>
                          <a:latin typeface="+mj-lt"/>
                        </a:rPr>
                        <a:t> </a:t>
                      </a:r>
                      <a:r>
                        <a:rPr lang="vi-VN" sz="1300" spc="-20">
                          <a:effectLst/>
                          <a:latin typeface="+mj-lt"/>
                        </a:rPr>
                        <a:t>việc</a:t>
                      </a:r>
                      <a:endParaRPr lang="en-US" sz="13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32512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+mj-lt"/>
                        </a:rPr>
                        <a:t>    Hoàn thành</a:t>
                      </a:r>
                      <a:endParaRPr lang="en-US" sz="13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59475317"/>
                  </a:ext>
                </a:extLst>
              </a:tr>
              <a:tr h="795899">
                <a:tc>
                  <a:txBody>
                    <a:bodyPr/>
                    <a:lstStyle/>
                    <a:p>
                      <a:pPr marL="0" marR="3302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1</a:t>
                      </a:r>
                      <a:endParaRPr lang="en-US" sz="13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vi-VN" sz="1300" b="0" dirty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 Đình Đông Khánh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600"/>
                        </a:spcAft>
                      </a:pPr>
                      <a:r>
                        <a:rPr lang="vi-VN" sz="1300" b="0" dirty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Phân công công việc, code sử dụng các hàm của aws rekognition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32385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  <a:latin typeface="+mj-lt"/>
                        </a:rPr>
                        <a:t>100%</a:t>
                      </a:r>
                      <a:endParaRPr lang="en-US" sz="13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60433903"/>
                  </a:ext>
                </a:extLst>
              </a:tr>
              <a:tr h="795899">
                <a:tc>
                  <a:txBody>
                    <a:bodyPr/>
                    <a:lstStyle/>
                    <a:p>
                      <a:pPr marL="0" marR="3302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>
                          <a:effectLst/>
                          <a:latin typeface="+mj-lt"/>
                        </a:rPr>
                        <a:t>2</a:t>
                      </a:r>
                      <a:endParaRPr lang="en-US" sz="13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vi-VN" sz="1300" b="0" dirty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 Ngọc Thạch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55575">
                        <a:lnSpc>
                          <a:spcPct val="150000"/>
                        </a:lnSpc>
                        <a:spcBef>
                          <a:spcPts val="85"/>
                        </a:spcBef>
                        <a:spcAft>
                          <a:spcPts val="600"/>
                        </a:spcAft>
                        <a:tabLst>
                          <a:tab pos="252730" algn="l"/>
                        </a:tabLst>
                      </a:pPr>
                      <a:r>
                        <a:rPr lang="vi-VN" sz="1300" b="0" dirty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 Viết báo cáo, powerpoint, code chức năng cho giao diện, cách dùng s3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2385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            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100%</a:t>
                      </a:r>
                      <a:endParaRPr lang="en-US" sz="13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7711089"/>
                  </a:ext>
                </a:extLst>
              </a:tr>
              <a:tr h="795899">
                <a:tc>
                  <a:txBody>
                    <a:bodyPr/>
                    <a:lstStyle/>
                    <a:p>
                      <a:pPr marL="0" marR="3302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>
                          <a:effectLst/>
                          <a:latin typeface="+mj-lt"/>
                        </a:rPr>
                        <a:t>3</a:t>
                      </a:r>
                      <a:endParaRPr lang="en-US" sz="13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vi-VN" sz="1300" b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 Trung Phát</a:t>
                      </a:r>
                      <a:endParaRPr lang="en-US" sz="1300" b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52730" algn="l"/>
                        </a:tabLst>
                      </a:pPr>
                      <a:r>
                        <a:rPr lang="vi-VN" sz="1300" b="0" dirty="0">
                          <a:solidFill>
                            <a:schemeClr val="tx1"/>
                          </a:solidFill>
                          <a:effectLst/>
                          <a:latin typeface="Times  New Roman"/>
                          <a:cs typeface="Times New Roman" panose="02020603050405020304" pitchFamily="18" charset="0"/>
                        </a:rPr>
                        <a:t> Tìm hiểu, sử dụng DynamoDB, xây dựng giao diện ứng dụng.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Times 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2385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300" dirty="0">
                          <a:effectLst/>
                          <a:latin typeface="+mj-lt"/>
                        </a:rPr>
                        <a:t>            </a:t>
                      </a:r>
                      <a:r>
                        <a:rPr lang="en-US" sz="1300" dirty="0">
                          <a:effectLst/>
                          <a:latin typeface="+mj-lt"/>
                        </a:rPr>
                        <a:t>100%</a:t>
                      </a:r>
                      <a:endParaRPr lang="en-US" sz="13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7232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39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 txBox="1">
            <a:spLocks noGrp="1"/>
          </p:cNvSpPr>
          <p:nvPr>
            <p:ph type="ctrTitle"/>
          </p:nvPr>
        </p:nvSpPr>
        <p:spPr>
          <a:xfrm flipH="1">
            <a:off x="2726850" y="2571750"/>
            <a:ext cx="3690300" cy="7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Kết luận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1869066" y="1055367"/>
            <a:ext cx="2062949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b="1" dirty="0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28494" y="1983914"/>
            <a:ext cx="3990975" cy="24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Tốc độ nhận diện diện hình ảnh tương đối nhanh và rất chính xác gương mặt của người nổi tiếng.</a:t>
            </a:r>
            <a:endParaRPr lang="en-US" dirty="0"/>
          </a:p>
          <a:p>
            <a:pPr lvl="0"/>
            <a:r>
              <a:rPr lang="vi-VN" dirty="0"/>
              <a:t>Giao diện của ứng dụng đơn giản dễ dàng sử dụng và thao tác.</a:t>
            </a:r>
            <a:endParaRPr lang="en-US" dirty="0"/>
          </a:p>
          <a:p>
            <a:pPr lvl="0"/>
            <a:r>
              <a:rPr lang="vi-VN" dirty="0"/>
              <a:t>Tối ưu chi phí khi sử dụng nền tảng có sẵn của AWS.</a:t>
            </a:r>
            <a:endParaRPr lang="en-US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5407025" y="1912938"/>
            <a:ext cx="3736975" cy="314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Trong điều kiện hình ảnh thiếu sáng hoặc tối thì ứng dụng chưa nhận được chính xác gương mặt của người nổi tiếng.</a:t>
            </a:r>
            <a:endParaRPr lang="en-US" dirty="0"/>
          </a:p>
          <a:p>
            <a:pPr lvl="0"/>
            <a:r>
              <a:rPr lang="vi-VN" dirty="0"/>
              <a:t>Với hình ảnh có nhiều gương mặt của người nổi tiếng thì độ chính xác để nhận diện từng khuôn mặt chưa được cao và ổn định.</a:t>
            </a:r>
            <a:endParaRPr lang="en-US" dirty="0"/>
          </a:p>
          <a:p>
            <a:pPr lvl="0"/>
            <a:r>
              <a:rPr lang="vi-VN" dirty="0"/>
              <a:t>Thời gian nhận diện sẽ lâu khi trong S3 có nhiều ảnh do phải duyệt từng ảnh một.</a:t>
            </a:r>
            <a:endParaRPr lang="en-US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</a:pPr>
            <a:endParaRPr lang="vi-VN" dirty="0"/>
          </a:p>
        </p:txBody>
      </p:sp>
      <p:sp>
        <p:nvSpPr>
          <p:cNvPr id="614" name="Google Shape;614;p43"/>
          <p:cNvSpPr/>
          <p:nvPr/>
        </p:nvSpPr>
        <p:spPr>
          <a:xfrm>
            <a:off x="869668" y="943613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3"/>
          <p:cNvSpPr/>
          <p:nvPr/>
        </p:nvSpPr>
        <p:spPr>
          <a:xfrm>
            <a:off x="1019504" y="1091813"/>
            <a:ext cx="909000" cy="8991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3"/>
          <p:cNvSpPr/>
          <p:nvPr/>
        </p:nvSpPr>
        <p:spPr>
          <a:xfrm flipH="1">
            <a:off x="7132409" y="746342"/>
            <a:ext cx="1208700" cy="119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3"/>
          <p:cNvSpPr/>
          <p:nvPr/>
        </p:nvSpPr>
        <p:spPr>
          <a:xfrm flipH="1">
            <a:off x="7282273" y="894542"/>
            <a:ext cx="909000" cy="899100"/>
          </a:xfrm>
          <a:prstGeom prst="ellipse">
            <a:avLst/>
          </a:pr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43"/>
          <p:cNvGrpSpPr/>
          <p:nvPr/>
        </p:nvGrpSpPr>
        <p:grpSpPr>
          <a:xfrm>
            <a:off x="1290018" y="1389251"/>
            <a:ext cx="367950" cy="304225"/>
            <a:chOff x="1666925" y="1999525"/>
            <a:chExt cx="367950" cy="304225"/>
          </a:xfrm>
        </p:grpSpPr>
        <p:sp>
          <p:nvSpPr>
            <p:cNvPr id="623" name="Google Shape;623;p43"/>
            <p:cNvSpPr/>
            <p:nvPr/>
          </p:nvSpPr>
          <p:spPr>
            <a:xfrm>
              <a:off x="1974700" y="2126875"/>
              <a:ext cx="60075" cy="42525"/>
            </a:xfrm>
            <a:custGeom>
              <a:avLst/>
              <a:gdLst/>
              <a:ahLst/>
              <a:cxnLst/>
              <a:rect l="l" t="t" r="r" b="b"/>
              <a:pathLst>
                <a:path w="2403" h="1701" extrusionOk="0">
                  <a:moveTo>
                    <a:pt x="1" y="0"/>
                  </a:moveTo>
                  <a:lnTo>
                    <a:pt x="1" y="1276"/>
                  </a:lnTo>
                  <a:cubicBezTo>
                    <a:pt x="1" y="1509"/>
                    <a:pt x="188" y="1701"/>
                    <a:pt x="422" y="1701"/>
                  </a:cubicBezTo>
                  <a:lnTo>
                    <a:pt x="2403" y="1701"/>
                  </a:lnTo>
                  <a:lnTo>
                    <a:pt x="2403" y="425"/>
                  </a:lnTo>
                  <a:cubicBezTo>
                    <a:pt x="2403" y="191"/>
                    <a:pt x="2216" y="0"/>
                    <a:pt x="19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666925" y="2126875"/>
              <a:ext cx="367950" cy="176875"/>
            </a:xfrm>
            <a:custGeom>
              <a:avLst/>
              <a:gdLst/>
              <a:ahLst/>
              <a:cxnLst/>
              <a:rect l="l" t="t" r="r" b="b"/>
              <a:pathLst>
                <a:path w="14718" h="7075" extrusionOk="0">
                  <a:moveTo>
                    <a:pt x="3257" y="0"/>
                  </a:moveTo>
                  <a:lnTo>
                    <a:pt x="3257" y="1276"/>
                  </a:lnTo>
                  <a:cubicBezTo>
                    <a:pt x="3257" y="1977"/>
                    <a:pt x="2688" y="2547"/>
                    <a:pt x="1982" y="2547"/>
                  </a:cubicBezTo>
                  <a:lnTo>
                    <a:pt x="1" y="2547"/>
                  </a:lnTo>
                  <a:lnTo>
                    <a:pt x="1" y="4820"/>
                  </a:lnTo>
                  <a:cubicBezTo>
                    <a:pt x="5" y="6064"/>
                    <a:pt x="1015" y="7074"/>
                    <a:pt x="2259" y="7074"/>
                  </a:cubicBezTo>
                  <a:lnTo>
                    <a:pt x="3963" y="7074"/>
                  </a:lnTo>
                  <a:cubicBezTo>
                    <a:pt x="3966" y="7074"/>
                    <a:pt x="3970" y="7074"/>
                    <a:pt x="3973" y="7074"/>
                  </a:cubicBezTo>
                  <a:cubicBezTo>
                    <a:pt x="4827" y="7074"/>
                    <a:pt x="5602" y="6591"/>
                    <a:pt x="5983" y="5826"/>
                  </a:cubicBezTo>
                  <a:lnTo>
                    <a:pt x="6100" y="5588"/>
                  </a:lnTo>
                  <a:cubicBezTo>
                    <a:pt x="6359" y="5070"/>
                    <a:pt x="6859" y="4810"/>
                    <a:pt x="7359" y="4810"/>
                  </a:cubicBezTo>
                  <a:cubicBezTo>
                    <a:pt x="7859" y="4810"/>
                    <a:pt x="8360" y="5070"/>
                    <a:pt x="8619" y="5588"/>
                  </a:cubicBezTo>
                  <a:lnTo>
                    <a:pt x="8740" y="5826"/>
                  </a:lnTo>
                  <a:cubicBezTo>
                    <a:pt x="9117" y="6591"/>
                    <a:pt x="9896" y="7074"/>
                    <a:pt x="10746" y="7074"/>
                  </a:cubicBezTo>
                  <a:cubicBezTo>
                    <a:pt x="10749" y="7074"/>
                    <a:pt x="10752" y="7074"/>
                    <a:pt x="10756" y="7074"/>
                  </a:cubicBezTo>
                  <a:lnTo>
                    <a:pt x="12460" y="7074"/>
                  </a:lnTo>
                  <a:cubicBezTo>
                    <a:pt x="13708" y="7074"/>
                    <a:pt x="14714" y="6064"/>
                    <a:pt x="14718" y="4820"/>
                  </a:cubicBezTo>
                  <a:lnTo>
                    <a:pt x="14718" y="2547"/>
                  </a:lnTo>
                  <a:lnTo>
                    <a:pt x="12737" y="2547"/>
                  </a:lnTo>
                  <a:cubicBezTo>
                    <a:pt x="12031" y="2547"/>
                    <a:pt x="11462" y="1977"/>
                    <a:pt x="11462" y="1276"/>
                  </a:cubicBezTo>
                  <a:lnTo>
                    <a:pt x="11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666925" y="2126875"/>
              <a:ext cx="60175" cy="42525"/>
            </a:xfrm>
            <a:custGeom>
              <a:avLst/>
              <a:gdLst/>
              <a:ahLst/>
              <a:cxnLst/>
              <a:rect l="l" t="t" r="r" b="b"/>
              <a:pathLst>
                <a:path w="2407" h="1701" extrusionOk="0">
                  <a:moveTo>
                    <a:pt x="426" y="0"/>
                  </a:moveTo>
                  <a:cubicBezTo>
                    <a:pt x="192" y="0"/>
                    <a:pt x="1" y="191"/>
                    <a:pt x="1" y="425"/>
                  </a:cubicBezTo>
                  <a:lnTo>
                    <a:pt x="1" y="1701"/>
                  </a:lnTo>
                  <a:lnTo>
                    <a:pt x="1982" y="1701"/>
                  </a:lnTo>
                  <a:cubicBezTo>
                    <a:pt x="2216" y="1701"/>
                    <a:pt x="2407" y="1509"/>
                    <a:pt x="2407" y="1276"/>
                  </a:cubicBez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882675" y="1999525"/>
              <a:ext cx="129600" cy="106225"/>
            </a:xfrm>
            <a:custGeom>
              <a:avLst/>
              <a:gdLst/>
              <a:ahLst/>
              <a:cxnLst/>
              <a:rect l="l" t="t" r="r" b="b"/>
              <a:pathLst>
                <a:path w="5184" h="4249" extrusionOk="0">
                  <a:moveTo>
                    <a:pt x="1190" y="0"/>
                  </a:moveTo>
                  <a:cubicBezTo>
                    <a:pt x="1058" y="0"/>
                    <a:pt x="925" y="22"/>
                    <a:pt x="796" y="68"/>
                  </a:cubicBezTo>
                  <a:cubicBezTo>
                    <a:pt x="320" y="235"/>
                    <a:pt x="1" y="688"/>
                    <a:pt x="5" y="1191"/>
                  </a:cubicBezTo>
                  <a:lnTo>
                    <a:pt x="5" y="1557"/>
                  </a:lnTo>
                  <a:cubicBezTo>
                    <a:pt x="1" y="1791"/>
                    <a:pt x="192" y="1982"/>
                    <a:pt x="426" y="1982"/>
                  </a:cubicBezTo>
                  <a:cubicBezTo>
                    <a:pt x="664" y="1982"/>
                    <a:pt x="851" y="1791"/>
                    <a:pt x="851" y="1557"/>
                  </a:cubicBezTo>
                  <a:lnTo>
                    <a:pt x="851" y="1191"/>
                  </a:lnTo>
                  <a:cubicBezTo>
                    <a:pt x="851" y="984"/>
                    <a:pt x="1020" y="851"/>
                    <a:pt x="1195" y="851"/>
                  </a:cubicBezTo>
                  <a:cubicBezTo>
                    <a:pt x="1290" y="851"/>
                    <a:pt x="1387" y="891"/>
                    <a:pt x="1459" y="980"/>
                  </a:cubicBezTo>
                  <a:lnTo>
                    <a:pt x="4091" y="4248"/>
                  </a:lnTo>
                  <a:lnTo>
                    <a:pt x="5183" y="4248"/>
                  </a:lnTo>
                  <a:lnTo>
                    <a:pt x="2118" y="446"/>
                  </a:lnTo>
                  <a:cubicBezTo>
                    <a:pt x="1888" y="159"/>
                    <a:pt x="15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689650" y="1999550"/>
              <a:ext cx="129500" cy="106200"/>
            </a:xfrm>
            <a:custGeom>
              <a:avLst/>
              <a:gdLst/>
              <a:ahLst/>
              <a:cxnLst/>
              <a:rect l="l" t="t" r="r" b="b"/>
              <a:pathLst>
                <a:path w="5180" h="4248" extrusionOk="0">
                  <a:moveTo>
                    <a:pt x="3985" y="1"/>
                  </a:moveTo>
                  <a:cubicBezTo>
                    <a:pt x="3633" y="1"/>
                    <a:pt x="3291" y="159"/>
                    <a:pt x="3062" y="445"/>
                  </a:cubicBezTo>
                  <a:lnTo>
                    <a:pt x="0" y="4247"/>
                  </a:lnTo>
                  <a:lnTo>
                    <a:pt x="1088" y="4247"/>
                  </a:lnTo>
                  <a:lnTo>
                    <a:pt x="3721" y="979"/>
                  </a:lnTo>
                  <a:cubicBezTo>
                    <a:pt x="3792" y="890"/>
                    <a:pt x="3889" y="850"/>
                    <a:pt x="3985" y="850"/>
                  </a:cubicBezTo>
                  <a:cubicBezTo>
                    <a:pt x="4160" y="850"/>
                    <a:pt x="4329" y="983"/>
                    <a:pt x="4329" y="1190"/>
                  </a:cubicBezTo>
                  <a:lnTo>
                    <a:pt x="4329" y="1556"/>
                  </a:lnTo>
                  <a:cubicBezTo>
                    <a:pt x="4329" y="1790"/>
                    <a:pt x="4516" y="1981"/>
                    <a:pt x="4754" y="1981"/>
                  </a:cubicBezTo>
                  <a:cubicBezTo>
                    <a:pt x="4988" y="1981"/>
                    <a:pt x="5179" y="1790"/>
                    <a:pt x="5179" y="1556"/>
                  </a:cubicBezTo>
                  <a:lnTo>
                    <a:pt x="5179" y="1190"/>
                  </a:lnTo>
                  <a:cubicBezTo>
                    <a:pt x="5179" y="687"/>
                    <a:pt x="4859" y="238"/>
                    <a:pt x="4384" y="71"/>
                  </a:cubicBezTo>
                  <a:cubicBezTo>
                    <a:pt x="4253" y="24"/>
                    <a:pt x="4118" y="1"/>
                    <a:pt x="3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43"/>
          <p:cNvGrpSpPr/>
          <p:nvPr/>
        </p:nvGrpSpPr>
        <p:grpSpPr>
          <a:xfrm>
            <a:off x="7591991" y="1160130"/>
            <a:ext cx="289550" cy="367900"/>
            <a:chOff x="1105600" y="2545250"/>
            <a:chExt cx="289550" cy="367900"/>
          </a:xfrm>
        </p:grpSpPr>
        <p:sp>
          <p:nvSpPr>
            <p:cNvPr id="629" name="Google Shape;629;p43"/>
            <p:cNvSpPr/>
            <p:nvPr/>
          </p:nvSpPr>
          <p:spPr>
            <a:xfrm>
              <a:off x="1319475" y="2545250"/>
              <a:ext cx="51025" cy="48025"/>
            </a:xfrm>
            <a:custGeom>
              <a:avLst/>
              <a:gdLst/>
              <a:ahLst/>
              <a:cxnLst/>
              <a:rect l="l" t="t" r="r" b="b"/>
              <a:pathLst>
                <a:path w="2041" h="1921" extrusionOk="0">
                  <a:moveTo>
                    <a:pt x="648" y="1"/>
                  </a:moveTo>
                  <a:cubicBezTo>
                    <a:pt x="425" y="1"/>
                    <a:pt x="202" y="59"/>
                    <a:pt x="1" y="178"/>
                  </a:cubicBezTo>
                  <a:cubicBezTo>
                    <a:pt x="204" y="279"/>
                    <a:pt x="387" y="412"/>
                    <a:pt x="547" y="572"/>
                  </a:cubicBezTo>
                  <a:lnTo>
                    <a:pt x="1350" y="1375"/>
                  </a:lnTo>
                  <a:cubicBezTo>
                    <a:pt x="1510" y="1535"/>
                    <a:pt x="1642" y="1718"/>
                    <a:pt x="1744" y="1921"/>
                  </a:cubicBezTo>
                  <a:cubicBezTo>
                    <a:pt x="2040" y="1422"/>
                    <a:pt x="1958" y="782"/>
                    <a:pt x="1549" y="373"/>
                  </a:cubicBezTo>
                  <a:cubicBezTo>
                    <a:pt x="1304" y="128"/>
                    <a:pt x="978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191575" y="2565250"/>
              <a:ext cx="158925" cy="153225"/>
            </a:xfrm>
            <a:custGeom>
              <a:avLst/>
              <a:gdLst/>
              <a:ahLst/>
              <a:cxnLst/>
              <a:rect l="l" t="t" r="r" b="b"/>
              <a:pathLst>
                <a:path w="6357" h="6129" extrusionOk="0">
                  <a:moveTo>
                    <a:pt x="4157" y="1"/>
                  </a:moveTo>
                  <a:cubicBezTo>
                    <a:pt x="3832" y="1"/>
                    <a:pt x="3506" y="125"/>
                    <a:pt x="3257" y="372"/>
                  </a:cubicBezTo>
                  <a:lnTo>
                    <a:pt x="1256" y="2373"/>
                  </a:lnTo>
                  <a:cubicBezTo>
                    <a:pt x="921" y="2708"/>
                    <a:pt x="800" y="3199"/>
                    <a:pt x="940" y="3652"/>
                  </a:cubicBezTo>
                  <a:lnTo>
                    <a:pt x="531" y="4003"/>
                  </a:lnTo>
                  <a:cubicBezTo>
                    <a:pt x="145" y="4326"/>
                    <a:pt x="0" y="4861"/>
                    <a:pt x="176" y="5336"/>
                  </a:cubicBezTo>
                  <a:cubicBezTo>
                    <a:pt x="351" y="5812"/>
                    <a:pt x="804" y="6128"/>
                    <a:pt x="1311" y="6128"/>
                  </a:cubicBezTo>
                  <a:lnTo>
                    <a:pt x="1361" y="6128"/>
                  </a:lnTo>
                  <a:cubicBezTo>
                    <a:pt x="1697" y="6112"/>
                    <a:pt x="2013" y="5960"/>
                    <a:pt x="2231" y="5703"/>
                  </a:cubicBezTo>
                  <a:lnTo>
                    <a:pt x="2578" y="5290"/>
                  </a:lnTo>
                  <a:cubicBezTo>
                    <a:pt x="2703" y="5330"/>
                    <a:pt x="2832" y="5349"/>
                    <a:pt x="2960" y="5349"/>
                  </a:cubicBezTo>
                  <a:cubicBezTo>
                    <a:pt x="3293" y="5349"/>
                    <a:pt x="3619" y="5217"/>
                    <a:pt x="3861" y="4978"/>
                  </a:cubicBezTo>
                  <a:lnTo>
                    <a:pt x="5858" y="2977"/>
                  </a:lnTo>
                  <a:cubicBezTo>
                    <a:pt x="6357" y="2478"/>
                    <a:pt x="6357" y="1671"/>
                    <a:pt x="5858" y="1176"/>
                  </a:cubicBezTo>
                  <a:lnTo>
                    <a:pt x="5058" y="372"/>
                  </a:lnTo>
                  <a:cubicBezTo>
                    <a:pt x="4809" y="125"/>
                    <a:pt x="4483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304950" y="2646875"/>
              <a:ext cx="83875" cy="175800"/>
            </a:xfrm>
            <a:custGeom>
              <a:avLst/>
              <a:gdLst/>
              <a:ahLst/>
              <a:cxnLst/>
              <a:rect l="l" t="t" r="r" b="b"/>
              <a:pathLst>
                <a:path w="3355" h="7032" extrusionOk="0">
                  <a:moveTo>
                    <a:pt x="2184" y="1"/>
                  </a:moveTo>
                  <a:cubicBezTo>
                    <a:pt x="2106" y="110"/>
                    <a:pt x="2025" y="215"/>
                    <a:pt x="1931" y="309"/>
                  </a:cubicBezTo>
                  <a:lnTo>
                    <a:pt x="184" y="2056"/>
                  </a:lnTo>
                  <a:cubicBezTo>
                    <a:pt x="695" y="2918"/>
                    <a:pt x="621" y="4002"/>
                    <a:pt x="1" y="4786"/>
                  </a:cubicBezTo>
                  <a:cubicBezTo>
                    <a:pt x="79" y="4832"/>
                    <a:pt x="157" y="4883"/>
                    <a:pt x="235" y="4934"/>
                  </a:cubicBezTo>
                  <a:cubicBezTo>
                    <a:pt x="862" y="5355"/>
                    <a:pt x="1346" y="5955"/>
                    <a:pt x="1627" y="6661"/>
                  </a:cubicBezTo>
                  <a:lnTo>
                    <a:pt x="1775" y="7032"/>
                  </a:lnTo>
                  <a:cubicBezTo>
                    <a:pt x="2785" y="6049"/>
                    <a:pt x="3350" y="4700"/>
                    <a:pt x="3350" y="3292"/>
                  </a:cubicBezTo>
                  <a:cubicBezTo>
                    <a:pt x="3354" y="2465"/>
                    <a:pt x="3155" y="1646"/>
                    <a:pt x="2777" y="909"/>
                  </a:cubicBezTo>
                  <a:cubicBezTo>
                    <a:pt x="2613" y="586"/>
                    <a:pt x="2411" y="282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105600" y="2746800"/>
              <a:ext cx="126450" cy="77925"/>
            </a:xfrm>
            <a:custGeom>
              <a:avLst/>
              <a:gdLst/>
              <a:ahLst/>
              <a:cxnLst/>
              <a:rect l="l" t="t" r="r" b="b"/>
              <a:pathLst>
                <a:path w="5058" h="3117" extrusionOk="0">
                  <a:moveTo>
                    <a:pt x="1275" y="1"/>
                  </a:moveTo>
                  <a:cubicBezTo>
                    <a:pt x="573" y="1"/>
                    <a:pt x="4" y="570"/>
                    <a:pt x="4" y="1276"/>
                  </a:cubicBezTo>
                  <a:lnTo>
                    <a:pt x="4" y="1841"/>
                  </a:lnTo>
                  <a:cubicBezTo>
                    <a:pt x="0" y="2543"/>
                    <a:pt x="573" y="3113"/>
                    <a:pt x="1275" y="3117"/>
                  </a:cubicBezTo>
                  <a:lnTo>
                    <a:pt x="2398" y="3117"/>
                  </a:lnTo>
                  <a:lnTo>
                    <a:pt x="2578" y="2664"/>
                  </a:lnTo>
                  <a:cubicBezTo>
                    <a:pt x="3014" y="1572"/>
                    <a:pt x="3927" y="750"/>
                    <a:pt x="5058" y="430"/>
                  </a:cubicBezTo>
                  <a:cubicBezTo>
                    <a:pt x="4816" y="157"/>
                    <a:pt x="4469" y="1"/>
                    <a:pt x="4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19225" y="2775175"/>
              <a:ext cx="275925" cy="137975"/>
            </a:xfrm>
            <a:custGeom>
              <a:avLst/>
              <a:gdLst/>
              <a:ahLst/>
              <a:cxnLst/>
              <a:rect l="l" t="t" r="r" b="b"/>
              <a:pathLst>
                <a:path w="11037" h="5519" extrusionOk="0">
                  <a:moveTo>
                    <a:pt x="6108" y="1697"/>
                  </a:moveTo>
                  <a:cubicBezTo>
                    <a:pt x="6342" y="1697"/>
                    <a:pt x="6533" y="1888"/>
                    <a:pt x="6533" y="2122"/>
                  </a:cubicBezTo>
                  <a:cubicBezTo>
                    <a:pt x="6533" y="2356"/>
                    <a:pt x="6342" y="2547"/>
                    <a:pt x="6108" y="2547"/>
                  </a:cubicBezTo>
                  <a:lnTo>
                    <a:pt x="4977" y="2547"/>
                  </a:lnTo>
                  <a:cubicBezTo>
                    <a:pt x="4743" y="2547"/>
                    <a:pt x="4552" y="2356"/>
                    <a:pt x="4552" y="2122"/>
                  </a:cubicBezTo>
                  <a:cubicBezTo>
                    <a:pt x="4552" y="1888"/>
                    <a:pt x="4743" y="1697"/>
                    <a:pt x="4977" y="1697"/>
                  </a:cubicBezTo>
                  <a:close/>
                  <a:moveTo>
                    <a:pt x="5542" y="1"/>
                  </a:moveTo>
                  <a:cubicBezTo>
                    <a:pt x="4345" y="1"/>
                    <a:pt x="3265" y="730"/>
                    <a:pt x="2820" y="1841"/>
                  </a:cubicBezTo>
                  <a:lnTo>
                    <a:pt x="2427" y="2828"/>
                  </a:lnTo>
                  <a:lnTo>
                    <a:pt x="1370" y="2828"/>
                  </a:lnTo>
                  <a:cubicBezTo>
                    <a:pt x="1363" y="2828"/>
                    <a:pt x="1355" y="2828"/>
                    <a:pt x="1348" y="2828"/>
                  </a:cubicBezTo>
                  <a:cubicBezTo>
                    <a:pt x="605" y="2828"/>
                    <a:pt x="1" y="3428"/>
                    <a:pt x="1" y="4173"/>
                  </a:cubicBezTo>
                  <a:cubicBezTo>
                    <a:pt x="1" y="4919"/>
                    <a:pt x="605" y="5519"/>
                    <a:pt x="1348" y="5519"/>
                  </a:cubicBezTo>
                  <a:cubicBezTo>
                    <a:pt x="1355" y="5519"/>
                    <a:pt x="1363" y="5519"/>
                    <a:pt x="1370" y="5518"/>
                  </a:cubicBezTo>
                  <a:lnTo>
                    <a:pt x="9719" y="5518"/>
                  </a:lnTo>
                  <a:cubicBezTo>
                    <a:pt x="10448" y="5503"/>
                    <a:pt x="11037" y="4906"/>
                    <a:pt x="11037" y="4173"/>
                  </a:cubicBezTo>
                  <a:cubicBezTo>
                    <a:pt x="11037" y="3440"/>
                    <a:pt x="10448" y="2843"/>
                    <a:pt x="9719" y="2828"/>
                  </a:cubicBezTo>
                  <a:lnTo>
                    <a:pt x="8662" y="2828"/>
                  </a:lnTo>
                  <a:lnTo>
                    <a:pt x="8264" y="1841"/>
                  </a:lnTo>
                  <a:cubicBezTo>
                    <a:pt x="7820" y="730"/>
                    <a:pt x="6743" y="1"/>
                    <a:pt x="5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08;p43">
            <a:extLst>
              <a:ext uri="{FF2B5EF4-FFF2-40B4-BE49-F238E27FC236}">
                <a16:creationId xmlns:a16="http://schemas.microsoft.com/office/drawing/2014/main" id="{25781453-1159-211E-D159-2B9C0F148C2D}"/>
              </a:ext>
            </a:extLst>
          </p:cNvPr>
          <p:cNvSpPr txBox="1">
            <a:spLocks/>
          </p:cNvSpPr>
          <p:nvPr/>
        </p:nvSpPr>
        <p:spPr bwMode="gray">
          <a:xfrm>
            <a:off x="4319469" y="1055367"/>
            <a:ext cx="3534513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SzPts val="2400"/>
            </a:pPr>
            <a:r>
              <a:rPr lang="vi-VN" b="1"/>
              <a:t>Nhược điểm</a:t>
            </a:r>
            <a:endParaRPr lang="vi-VN" sz="36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859536" y="595313"/>
            <a:ext cx="4704552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3600" b="1" dirty="0">
                <a:solidFill>
                  <a:schemeClr val="accent2"/>
                </a:solidFill>
              </a:rPr>
              <a:t>Hướng phát triển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639" name="Google Shape;639;p44"/>
          <p:cNvSpPr txBox="1">
            <a:spLocks noGrp="1"/>
          </p:cNvSpPr>
          <p:nvPr>
            <p:ph type="subTitle" idx="4294967295"/>
          </p:nvPr>
        </p:nvSpPr>
        <p:spPr>
          <a:xfrm>
            <a:off x="195308" y="1899822"/>
            <a:ext cx="4704552" cy="288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>
                <a:latin typeface="+mj-lt"/>
              </a:rPr>
              <a:t>Tiềm năng phát triển của điện toán đám mây còn rất lớn trong tương lai đặc biệt là dịch vụ của AWS. </a:t>
            </a:r>
          </a:p>
          <a:p>
            <a:pPr lvl="0"/>
            <a:r>
              <a:rPr lang="vi-VN" dirty="0">
                <a:latin typeface="+mj-lt"/>
              </a:rPr>
              <a:t>Dự định sắp tới của nhóm sẽ phát triển thêm một vài tính năng nhận diện hình ảnh khác vào ứng dụng.</a:t>
            </a:r>
            <a:endParaRPr lang="en-US" dirty="0">
              <a:latin typeface="+mj-lt"/>
            </a:endParaRPr>
          </a:p>
          <a:p>
            <a:pPr lvl="0"/>
            <a:r>
              <a:rPr lang="vi-VN" dirty="0">
                <a:latin typeface="+mj-lt"/>
              </a:rPr>
              <a:t>Để phát triển ứng dụng đến với nhiều người hơn thì nhóm sẽ đưa ứng dụng sẽ thực thi trên web để nhiều người có thể tiếp cận hơn.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316077" y="0"/>
            <a:ext cx="4704552" cy="22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3600" b="1" dirty="0">
                <a:solidFill>
                  <a:schemeClr val="accent2"/>
                </a:solidFill>
              </a:rPr>
              <a:t>Tài liệu tham khảo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639" name="Google Shape;639;p44"/>
          <p:cNvSpPr txBox="1">
            <a:spLocks noGrp="1"/>
          </p:cNvSpPr>
          <p:nvPr>
            <p:ph type="subTitle" idx="4294967295"/>
          </p:nvPr>
        </p:nvSpPr>
        <p:spPr>
          <a:xfrm>
            <a:off x="316077" y="530223"/>
            <a:ext cx="4704552" cy="288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[1]  Aws rekognition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https://aws.amazon.com/vi/rekognition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[2] Thư viện Tkinter TK Python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https://docs.python.org/3/library/tkinter.html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[3] Thư viện Tkinter Fieldialog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https://docs.python.org/3/library/tkinter.html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[4] Thư viện Tkinter ScrolledText - </a:t>
            </a:r>
            <a:r>
              <a:rPr lang="vi-VN" sz="1300" u="sng" dirty="0">
                <a:solidFill>
                  <a:schemeClr val="tx1"/>
                </a:solidFill>
                <a:latin typeface="+mj-lt"/>
              </a:rPr>
              <a:t>https://docs.python.org/3/library/tkinter.html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[5] Thư viện Json - </a:t>
            </a:r>
            <a:r>
              <a:rPr lang="vi-VN" sz="1300" u="sng" dirty="0">
                <a:solidFill>
                  <a:schemeClr val="tx1"/>
                </a:solidFill>
                <a:latin typeface="+mj-lt"/>
              </a:rPr>
              <a:t>https://docs.python.org/3/library/json.html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[4] Thư viện PIL - </a:t>
            </a:r>
            <a:r>
              <a:rPr lang="vi-VN" sz="1300" u="sng" dirty="0">
                <a:solidFill>
                  <a:schemeClr val="tx1"/>
                </a:solidFill>
                <a:latin typeface="+mj-lt"/>
              </a:rPr>
              <a:t>https://pillow.readthedocs.io/en/stable/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[5] Thư viện OS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https://docs.python.org/3/library/os.html?highlight=os#module-os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[6] Application For Python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 for Python | Python.org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[7] Boto3 (AWS, Python)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https://pypi.org/project/boto3/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[8] AWS S3 - </a:t>
            </a:r>
            <a:r>
              <a:rPr lang="vi-VN" sz="1300" u="sng" dirty="0">
                <a:solidFill>
                  <a:schemeClr val="tx1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https://aws.amazon.com/vi/s3/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  <a:p>
            <a:r>
              <a:rPr lang="vi-VN" sz="1300" dirty="0">
                <a:solidFill>
                  <a:schemeClr val="tx1"/>
                </a:solidFill>
                <a:latin typeface="+mj-lt"/>
              </a:rPr>
              <a:t>[9] AWS DynamoDB - </a:t>
            </a:r>
            <a:r>
              <a:rPr lang="vi-VN" sz="1300" u="sng" dirty="0">
                <a:solidFill>
                  <a:schemeClr val="tx1"/>
                </a:solidFill>
                <a:latin typeface="+mj-lt"/>
              </a:rPr>
              <a:t>https://aws.amazon.com/dynamodb/</a:t>
            </a:r>
            <a:endParaRPr lang="en-US" sz="13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81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1599000" y="1480560"/>
            <a:ext cx="5449500" cy="1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12500" dirty="0">
                <a:latin typeface="Arial"/>
                <a:ea typeface="Arial"/>
                <a:cs typeface="Arial"/>
                <a:sym typeface="Arial"/>
              </a:rPr>
              <a:t>Thanks</a:t>
            </a:r>
            <a:endParaRPr sz="1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>
            <a:spLocks noGrp="1"/>
          </p:cNvSpPr>
          <p:nvPr>
            <p:ph type="ctrTitle"/>
          </p:nvPr>
        </p:nvSpPr>
        <p:spPr>
          <a:xfrm>
            <a:off x="314881" y="116227"/>
            <a:ext cx="6840521" cy="111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III:Xây dựng ứng dụng demo</a:t>
            </a:r>
            <a:endParaRPr sz="3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5F506-07A9-2E29-CC0F-D4A8DAD1321D}"/>
              </a:ext>
            </a:extLst>
          </p:cNvPr>
          <p:cNvSpPr txBox="1"/>
          <p:nvPr/>
        </p:nvSpPr>
        <p:spPr>
          <a:xfrm>
            <a:off x="314881" y="2157675"/>
            <a:ext cx="7815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dịch vụ sử dụng: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S3: Lưu trữ 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Gateway: URL HTTP/HTTPS dịch vụ có sẵn công khai trên internet, của aws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Rekognition: Dịch vụ phân tích ảnh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DynamoDB: Dịch vụ lưu trữ cơ sở dữ liệu</a:t>
            </a:r>
            <a:endParaRPr lang="vi-VN" b="0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440266" y="1672392"/>
            <a:ext cx="8263467" cy="22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Amazon Web Service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title"/>
          </p:nvPr>
        </p:nvSpPr>
        <p:spPr>
          <a:xfrm>
            <a:off x="467396" y="119613"/>
            <a:ext cx="6093202" cy="148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Cách dùng bucket và lấy ảnh từ S3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0B763-F873-CB78-EF61-17B2D5BC80AE}"/>
              </a:ext>
            </a:extLst>
          </p:cNvPr>
          <p:cNvSpPr txBox="1"/>
          <p:nvPr/>
        </p:nvSpPr>
        <p:spPr>
          <a:xfrm>
            <a:off x="235422" y="1713391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solidFill>
                  <a:srgbClr val="0A0B0C"/>
                </a:solidFill>
                <a:latin typeface="+mj-lt"/>
              </a:rPr>
              <a:t>U</a:t>
            </a:r>
            <a:r>
              <a:rPr lang="en-US" b="1" i="0" dirty="0" err="1">
                <a:solidFill>
                  <a:srgbClr val="0A0B0C"/>
                </a:solidFill>
                <a:effectLst/>
                <a:latin typeface="+mj-lt"/>
              </a:rPr>
              <a:t>pload</a:t>
            </a:r>
            <a:r>
              <a:rPr lang="en-US" b="1" i="0" dirty="0">
                <a:solidFill>
                  <a:srgbClr val="0A0B0C"/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rgbClr val="0A0B0C"/>
                </a:solidFill>
                <a:effectLst/>
                <a:latin typeface="+mj-lt"/>
              </a:rPr>
              <a:t>tệp</a:t>
            </a:r>
            <a:r>
              <a:rPr lang="en-US" b="1" i="0" dirty="0">
                <a:solidFill>
                  <a:srgbClr val="0A0B0C"/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rgbClr val="0A0B0C"/>
                </a:solidFill>
                <a:effectLst/>
                <a:latin typeface="+mj-lt"/>
              </a:rPr>
              <a:t>lên</a:t>
            </a:r>
            <a:r>
              <a:rPr lang="en-US" b="1" i="0" dirty="0">
                <a:solidFill>
                  <a:srgbClr val="0A0B0C"/>
                </a:solidFill>
                <a:effectLst/>
                <a:latin typeface="+mj-lt"/>
              </a:rPr>
              <a:t> S3 Bucket </a:t>
            </a:r>
            <a:r>
              <a:rPr lang="en-US" b="1" i="0" dirty="0" err="1">
                <a:solidFill>
                  <a:srgbClr val="0A0B0C"/>
                </a:solidFill>
                <a:effectLst/>
                <a:latin typeface="+mj-lt"/>
              </a:rPr>
              <a:t>của</a:t>
            </a:r>
            <a:r>
              <a:rPr lang="en-US" b="1" i="0" dirty="0">
                <a:solidFill>
                  <a:srgbClr val="0A0B0C"/>
                </a:solidFill>
                <a:effectLst/>
                <a:latin typeface="+mj-lt"/>
              </a:rPr>
              <a:t> Amazon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A97F-7083-837B-7C8F-47C27CE7431F}"/>
              </a:ext>
            </a:extLst>
          </p:cNvPr>
          <p:cNvSpPr txBox="1"/>
          <p:nvPr/>
        </p:nvSpPr>
        <p:spPr>
          <a:xfrm>
            <a:off x="235421" y="2202418"/>
            <a:ext cx="3209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dirty="0"/>
              <a:t>Chọn S3 ở List Service</a:t>
            </a:r>
          </a:p>
          <a:p>
            <a:pPr marL="342900" indent="-342900">
              <a:buAutoNum type="arabicPeriod"/>
            </a:pPr>
            <a:r>
              <a:rPr lang="vi-VN" dirty="0"/>
              <a:t>Chọn create Bucket nhập các thông số và nhấn create bucket để tạo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47238-4597-E740-2FD0-B1160466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79" y="1819922"/>
            <a:ext cx="3983545" cy="3323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title"/>
          </p:nvPr>
        </p:nvSpPr>
        <p:spPr>
          <a:xfrm>
            <a:off x="467396" y="119613"/>
            <a:ext cx="4788185" cy="148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Cách dùng bucket và lấy ảnh từ S3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0B763-F873-CB78-EF61-17B2D5BC80AE}"/>
              </a:ext>
            </a:extLst>
          </p:cNvPr>
          <p:cNvSpPr txBox="1"/>
          <p:nvPr/>
        </p:nvSpPr>
        <p:spPr>
          <a:xfrm>
            <a:off x="-71021" y="1639663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latin typeface="+mj-lt"/>
              </a:rPr>
              <a:t>U</a:t>
            </a:r>
            <a:r>
              <a:rPr lang="en-US" b="1" i="0" dirty="0" err="1">
                <a:effectLst/>
                <a:latin typeface="+mj-lt"/>
              </a:rPr>
              <a:t>pload</a:t>
            </a:r>
            <a:r>
              <a:rPr lang="en-US" b="1" i="0" dirty="0">
                <a:effectLst/>
                <a:latin typeface="+mj-lt"/>
              </a:rPr>
              <a:t> </a:t>
            </a:r>
            <a:r>
              <a:rPr lang="en-US" b="1" i="0" dirty="0" err="1">
                <a:effectLst/>
                <a:latin typeface="+mj-lt"/>
              </a:rPr>
              <a:t>tệp</a:t>
            </a:r>
            <a:r>
              <a:rPr lang="en-US" b="1" i="0" dirty="0">
                <a:effectLst/>
                <a:latin typeface="+mj-lt"/>
              </a:rPr>
              <a:t> </a:t>
            </a:r>
            <a:r>
              <a:rPr lang="en-US" b="1" i="0" dirty="0" err="1">
                <a:effectLst/>
                <a:latin typeface="+mj-lt"/>
              </a:rPr>
              <a:t>lên</a:t>
            </a:r>
            <a:r>
              <a:rPr lang="en-US" b="1" i="0" dirty="0">
                <a:effectLst/>
                <a:latin typeface="+mj-lt"/>
              </a:rPr>
              <a:t> S3 Bucket </a:t>
            </a:r>
            <a:r>
              <a:rPr lang="en-US" b="1" i="0" dirty="0" err="1">
                <a:effectLst/>
                <a:latin typeface="+mj-lt"/>
              </a:rPr>
              <a:t>của</a:t>
            </a:r>
            <a:r>
              <a:rPr lang="en-US" b="1" i="0" dirty="0">
                <a:effectLst/>
                <a:latin typeface="+mj-lt"/>
              </a:rPr>
              <a:t> Amazon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A97F-7083-837B-7C8F-47C27CE7431F}"/>
              </a:ext>
            </a:extLst>
          </p:cNvPr>
          <p:cNvSpPr txBox="1"/>
          <p:nvPr/>
        </p:nvSpPr>
        <p:spPr>
          <a:xfrm>
            <a:off x="0" y="2079855"/>
            <a:ext cx="16910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3. Chọn Upload để tiến hành tải lên các file hình ảnh </a:t>
            </a:r>
          </a:p>
          <a:p>
            <a:r>
              <a:rPr lang="vi-VN" dirty="0"/>
              <a:t>4. Chọn add file và chọn file muốn tải lên, sau đó nhấn upload để tiến hành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30F97-6077-3D2F-7DC1-185F7E8A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65" y="2125183"/>
            <a:ext cx="6142345" cy="3048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199AB8-5239-98C4-F9E3-E3AD4F63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49" y="0"/>
            <a:ext cx="3396361" cy="29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title"/>
          </p:nvPr>
        </p:nvSpPr>
        <p:spPr>
          <a:xfrm>
            <a:off x="467396" y="119613"/>
            <a:ext cx="4788185" cy="148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Cách tạo bảng DynamoDB lưu trữ dữ liệu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A97F-7083-837B-7C8F-47C27CE7431F}"/>
              </a:ext>
            </a:extLst>
          </p:cNvPr>
          <p:cNvSpPr txBox="1"/>
          <p:nvPr/>
        </p:nvSpPr>
        <p:spPr>
          <a:xfrm>
            <a:off x="0" y="2079855"/>
            <a:ext cx="240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dirty="0"/>
              <a:t>Chọn DynamoDB ở List Service</a:t>
            </a:r>
          </a:p>
          <a:p>
            <a:pPr marL="342900" indent="-342900">
              <a:buAutoNum type="arabicPeriod"/>
            </a:pPr>
            <a:r>
              <a:rPr lang="vi-VN" dirty="0"/>
              <a:t>Chọn create table và nhập thông tin để tạo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EBE87-71D1-A15C-CE4C-8511E1BB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3" y="1548661"/>
            <a:ext cx="6342077" cy="28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3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title"/>
          </p:nvPr>
        </p:nvSpPr>
        <p:spPr>
          <a:xfrm>
            <a:off x="467396" y="119613"/>
            <a:ext cx="4788185" cy="148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Cách tạo bảng DynamoDB lưu trữ dữ liệu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A97F-7083-837B-7C8F-47C27CE7431F}"/>
              </a:ext>
            </a:extLst>
          </p:cNvPr>
          <p:cNvSpPr txBox="1"/>
          <p:nvPr/>
        </p:nvSpPr>
        <p:spPr>
          <a:xfrm>
            <a:off x="0" y="2079855"/>
            <a:ext cx="240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3. Chọn explore table items</a:t>
            </a:r>
          </a:p>
          <a:p>
            <a:r>
              <a:rPr lang="vi-VN" dirty="0"/>
              <a:t>4. Trong items ruterned chọn create items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955BB-B9E7-92C2-F4DC-CABCF2BE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21" y="1375793"/>
            <a:ext cx="6350466" cy="2053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D648-6A45-9344-5DE3-3F0B33E12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695"/>
          <a:stretch/>
        </p:blipFill>
        <p:spPr>
          <a:xfrm>
            <a:off x="2650920" y="3823285"/>
            <a:ext cx="6493079" cy="8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title"/>
          </p:nvPr>
        </p:nvSpPr>
        <p:spPr>
          <a:xfrm>
            <a:off x="467396" y="119613"/>
            <a:ext cx="4788185" cy="148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Cách tạo bảng DynamoDB lưu trữ dữ liệu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4A97F-7083-837B-7C8F-47C27CE7431F}"/>
              </a:ext>
            </a:extLst>
          </p:cNvPr>
          <p:cNvSpPr txBox="1"/>
          <p:nvPr/>
        </p:nvSpPr>
        <p:spPr>
          <a:xfrm>
            <a:off x="0" y="2079855"/>
            <a:ext cx="2407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5. Chọn</a:t>
            </a:r>
            <a:r>
              <a:rPr lang="en-US" dirty="0"/>
              <a:t> add new attribute </a:t>
            </a:r>
            <a:r>
              <a:rPr lang="vi-VN" dirty="0"/>
              <a:t>để thêm các thuộc tính mới cho bảng và nhập giá trị vào ô value sau đó chọn create item</a:t>
            </a:r>
          </a:p>
          <a:p>
            <a:r>
              <a:rPr lang="vi-VN" dirty="0"/>
              <a:t>6. Các thông tin nhập vào đã được hiển thị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BCD5D-915E-FE58-B869-51227704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14" y="973124"/>
            <a:ext cx="6107184" cy="1985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2B317-5307-E7B5-00E5-D0E8399F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314" y="2993533"/>
            <a:ext cx="6167430" cy="18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74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587</TotalTime>
  <Words>1125</Words>
  <Application>Microsoft Office PowerPoint</Application>
  <PresentationFormat>On-screen Show (16:9)</PresentationFormat>
  <Paragraphs>112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Raleway</vt:lpstr>
      <vt:lpstr>Hind Vadodara Light</vt:lpstr>
      <vt:lpstr>Teko Light</vt:lpstr>
      <vt:lpstr>Wingdings 3</vt:lpstr>
      <vt:lpstr>Times  New Roman</vt:lpstr>
      <vt:lpstr>Times New Roman</vt:lpstr>
      <vt:lpstr>Century Gothic</vt:lpstr>
      <vt:lpstr>Roboto Condensed Light</vt:lpstr>
      <vt:lpstr>Fira Sans Extra Condensed Medium</vt:lpstr>
      <vt:lpstr>Ion Boardroom</vt:lpstr>
      <vt:lpstr>Báo cáo Cuối kì</vt:lpstr>
      <vt:lpstr>I</vt:lpstr>
      <vt:lpstr>Chương III:Xây dựng ứng dụng demo</vt:lpstr>
      <vt:lpstr> Xây dựng ứng dụng nhận diện người nổi tiếng dựa vào 1 số hàm có sẵn Amazon Web Service chạy trên nền Python </vt:lpstr>
      <vt:lpstr>Cách dùng bucket và lấy ảnh từ S3</vt:lpstr>
      <vt:lpstr>Cách dùng bucket và lấy ảnh từ S3</vt:lpstr>
      <vt:lpstr>Cách tạo bảng DynamoDB lưu trữ dữ liệu</vt:lpstr>
      <vt:lpstr>Cách tạo bảng DynamoDB lưu trữ dữ liệu</vt:lpstr>
      <vt:lpstr>Cách tạo bảng DynamoDB lưu trữ dữ liệu</vt:lpstr>
      <vt:lpstr>Sơ đồ hoạt động </vt:lpstr>
      <vt:lpstr>Xây dựng ứng dụng</vt:lpstr>
      <vt:lpstr>Xây dựng ứng dụng</vt:lpstr>
      <vt:lpstr>Xây dựng ứng dụng</vt:lpstr>
      <vt:lpstr>Xây dựng ứng dụng</vt:lpstr>
      <vt:lpstr>Xây dựng ứng dụng</vt:lpstr>
      <vt:lpstr>Xây dựng ứng dụng</vt:lpstr>
      <vt:lpstr>Chương trình chính và các hàm Rekognition </vt:lpstr>
      <vt:lpstr>Chương trình chính và các hàm Rekognition </vt:lpstr>
      <vt:lpstr>Chương trình chính và các hàm Rekognition </vt:lpstr>
      <vt:lpstr>Chương trình chính và các hàm Rekognition </vt:lpstr>
      <vt:lpstr>Chương trình chính và các hàm Rekognition </vt:lpstr>
      <vt:lpstr>Chương trình chính và các hàm Rekognition </vt:lpstr>
      <vt:lpstr>Phân công</vt:lpstr>
      <vt:lpstr>Kết luận</vt:lpstr>
      <vt:lpstr>Ưu điểm</vt:lpstr>
      <vt:lpstr>Hướng phát triển</vt:lpstr>
      <vt:lpstr>Tài liệu tham khảo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môn học</dc:title>
  <dc:creator>Administrator</dc:creator>
  <cp:lastModifiedBy>Thạch Đào Ngọc</cp:lastModifiedBy>
  <cp:revision>24</cp:revision>
  <dcterms:modified xsi:type="dcterms:W3CDTF">2022-12-10T04:45:01Z</dcterms:modified>
</cp:coreProperties>
</file>